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9906000" cy="6858000" type="A4"/>
  <p:notesSz cx="9926638" cy="6797675"/>
  <p:defaultTextStyle>
    <a:defPPr>
      <a:defRPr lang="en-GB"/>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000099"/>
    <a:srgbClr val="003366"/>
    <a:srgbClr val="FF0000"/>
    <a:srgbClr val="6600FF"/>
    <a:srgbClr val="336600"/>
    <a:srgbClr val="0000FF"/>
    <a:srgbClr val="66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2787"/>
    <p:restoredTop sz="97497" autoAdjust="0"/>
  </p:normalViewPr>
  <p:slideViewPr>
    <p:cSldViewPr>
      <p:cViewPr>
        <p:scale>
          <a:sx n="105" d="100"/>
          <a:sy n="105" d="100"/>
        </p:scale>
        <p:origin x="-396" y="-13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4302125" cy="377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4099" name="Rectangle 1027"/>
          <p:cNvSpPr>
            <a:spLocks noGrp="1" noChangeArrowheads="1"/>
          </p:cNvSpPr>
          <p:nvPr>
            <p:ph type="dt" sz="quarter" idx="1"/>
          </p:nvPr>
        </p:nvSpPr>
        <p:spPr bwMode="auto">
          <a:xfrm>
            <a:off x="5624513" y="0"/>
            <a:ext cx="4302125" cy="377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4100" name="Rectangle 1028"/>
          <p:cNvSpPr>
            <a:spLocks noGrp="1" noChangeArrowheads="1"/>
          </p:cNvSpPr>
          <p:nvPr>
            <p:ph type="ftr" sz="quarter" idx="2"/>
          </p:nvPr>
        </p:nvSpPr>
        <p:spPr bwMode="auto">
          <a:xfrm>
            <a:off x="0" y="6419850"/>
            <a:ext cx="4302125" cy="377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4101" name="Rectangle 1029"/>
          <p:cNvSpPr>
            <a:spLocks noGrp="1" noChangeArrowheads="1"/>
          </p:cNvSpPr>
          <p:nvPr>
            <p:ph type="sldNum" sz="quarter" idx="3"/>
          </p:nvPr>
        </p:nvSpPr>
        <p:spPr bwMode="auto">
          <a:xfrm>
            <a:off x="5624513" y="6419850"/>
            <a:ext cx="4302125" cy="377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CEE8C45-1069-4655-B243-2655CFD3F87B}"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A65508D-9E42-4468-A486-7344A1151C8C}"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4256983-F0FE-4CFE-9AD2-4D5636ACBB8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609600"/>
            <a:ext cx="2105025"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42950" y="609600"/>
            <a:ext cx="6162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56B9E2E-E252-4330-8300-FC4811D6F23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7161C51-74C1-486B-BE97-DC3199A80E7B}"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1D24E3D-187F-44E9-BC0A-4E93C99AE76B}"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A647F4D-2307-45EA-9B4B-28D8063926C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B7EAC712-32EF-4FB8-80D1-3FB4B98FC5B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981973B1-9D6A-48CF-AA7D-997A6E92BAC4}"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A7245D75-F1B7-49DD-9E69-EE21AF3EE27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2E2412D-0323-4709-B66D-33BCC58C74ED}"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068536A-40CE-4E58-9028-3DEC0A475C5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GB"/>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GB"/>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B791F55-7456-4EC5-9920-94F1D9AF51FF}"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tc.bct@ucl.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128588" y="-26988"/>
            <a:ext cx="2447925" cy="708026"/>
          </a:xfrm>
          <a:prstGeom prst="rect">
            <a:avLst/>
          </a:prstGeom>
          <a:noFill/>
          <a:ln w="9525">
            <a:noFill/>
            <a:miter lim="800000"/>
            <a:headEnd/>
            <a:tailEnd/>
          </a:ln>
          <a:effectLst/>
        </p:spPr>
        <p:txBody>
          <a:bodyPr>
            <a:spAutoFit/>
          </a:bodyPr>
          <a:lstStyle/>
          <a:p>
            <a:pPr>
              <a:spcBef>
                <a:spcPts val="600"/>
              </a:spcBef>
              <a:defRPr/>
            </a:pPr>
            <a:r>
              <a:rPr lang="en-GB" sz="2600" dirty="0">
                <a:solidFill>
                  <a:srgbClr val="002060"/>
                </a:solidFill>
                <a:effectLst>
                  <a:outerShdw blurRad="38100" dist="38100" dir="2700000" algn="tl">
                    <a:srgbClr val="C0C0C0"/>
                  </a:outerShdw>
                </a:effectLst>
                <a:latin typeface="Berlin Sans FB" pitchFamily="34" charset="0"/>
              </a:rPr>
              <a:t>BCT</a:t>
            </a:r>
          </a:p>
          <a:p>
            <a:pPr>
              <a:spcBef>
                <a:spcPts val="0"/>
              </a:spcBef>
              <a:defRPr/>
            </a:pPr>
            <a:r>
              <a:rPr lang="en-GB" sz="1400" dirty="0">
                <a:solidFill>
                  <a:srgbClr val="002060"/>
                </a:solidFill>
                <a:effectLst>
                  <a:outerShdw blurRad="38100" dist="38100" dir="2700000" algn="tl">
                    <a:srgbClr val="C0C0C0"/>
                  </a:outerShdw>
                </a:effectLst>
                <a:latin typeface="Berlin Sans FB" pitchFamily="34" charset="0"/>
              </a:rPr>
              <a:t>Bortezomib Consolidation Trial</a:t>
            </a:r>
          </a:p>
        </p:txBody>
      </p:sp>
      <p:sp>
        <p:nvSpPr>
          <p:cNvPr id="2" name="Text Box 5"/>
          <p:cNvSpPr txBox="1">
            <a:spLocks noChangeArrowheads="1"/>
          </p:cNvSpPr>
          <p:nvPr/>
        </p:nvSpPr>
        <p:spPr bwMode="auto">
          <a:xfrm>
            <a:off x="2505075" y="44450"/>
            <a:ext cx="7056438" cy="584200"/>
          </a:xfrm>
          <a:prstGeom prst="rect">
            <a:avLst/>
          </a:prstGeom>
          <a:noFill/>
          <a:ln w="9525">
            <a:noFill/>
            <a:miter lim="800000"/>
            <a:headEnd/>
            <a:tailEnd/>
          </a:ln>
        </p:spPr>
        <p:txBody>
          <a:bodyPr>
            <a:spAutoFit/>
          </a:bodyPr>
          <a:lstStyle/>
          <a:p>
            <a:pPr>
              <a:spcBef>
                <a:spcPct val="50000"/>
              </a:spcBef>
            </a:pPr>
            <a:r>
              <a:rPr lang="en-GB" sz="1600"/>
              <a:t>Phase II study of </a:t>
            </a:r>
            <a:r>
              <a:rPr lang="en-GB" sz="1600">
                <a:solidFill>
                  <a:srgbClr val="002060"/>
                </a:solidFill>
              </a:rPr>
              <a:t>b</a:t>
            </a:r>
            <a:r>
              <a:rPr lang="en-GB" sz="1600"/>
              <a:t>ortezomib consolidation after high dose therapy (HDT) and autologous stem cell transplantation (ASCT) for multiple myeloma (MM)</a:t>
            </a:r>
            <a:endParaRPr lang="en-GB" sz="1600">
              <a:latin typeface="Century Gothic" pitchFamily="34" charset="0"/>
            </a:endParaRPr>
          </a:p>
        </p:txBody>
      </p:sp>
      <p:sp>
        <p:nvSpPr>
          <p:cNvPr id="2052" name="Text Box 6"/>
          <p:cNvSpPr txBox="1">
            <a:spLocks noChangeArrowheads="1"/>
          </p:cNvSpPr>
          <p:nvPr/>
        </p:nvSpPr>
        <p:spPr bwMode="auto">
          <a:xfrm>
            <a:off x="141288" y="765175"/>
            <a:ext cx="6324600" cy="830263"/>
          </a:xfrm>
          <a:prstGeom prst="rect">
            <a:avLst/>
          </a:prstGeom>
          <a:noFill/>
          <a:ln w="57150" cmpd="thickThin">
            <a:solidFill>
              <a:srgbClr val="002060"/>
            </a:solidFill>
            <a:miter lim="800000"/>
            <a:headEnd/>
            <a:tailEnd/>
          </a:ln>
        </p:spPr>
        <p:txBody>
          <a:bodyPr>
            <a:spAutoFit/>
          </a:bodyPr>
          <a:lstStyle/>
          <a:p>
            <a:r>
              <a:rPr lang="en-GB" sz="1200"/>
              <a:t>A phase II, non-randomised, single arm, multi-site, non-commercial trial aiming to determine the effect of bortezomib consolidation on the outcome of ASCT in patients with myeloma, and to assess the effect of bortezomib consolidation on bone health, as measured by serum markers of osteoblast and osteoclast function.</a:t>
            </a:r>
          </a:p>
        </p:txBody>
      </p:sp>
      <p:sp>
        <p:nvSpPr>
          <p:cNvPr id="2053" name="Text Box 7"/>
          <p:cNvSpPr txBox="1">
            <a:spLocks noChangeArrowheads="1"/>
          </p:cNvSpPr>
          <p:nvPr/>
        </p:nvSpPr>
        <p:spPr bwMode="auto">
          <a:xfrm>
            <a:off x="6772275" y="692150"/>
            <a:ext cx="2828925" cy="244475"/>
          </a:xfrm>
          <a:prstGeom prst="rect">
            <a:avLst/>
          </a:prstGeom>
          <a:noFill/>
          <a:ln w="25400">
            <a:solidFill>
              <a:srgbClr val="002060"/>
            </a:solidFill>
            <a:miter lim="800000"/>
            <a:headEnd/>
            <a:tailEnd/>
          </a:ln>
        </p:spPr>
        <p:txBody>
          <a:bodyPr>
            <a:spAutoFit/>
          </a:bodyPr>
          <a:lstStyle/>
          <a:p>
            <a:pPr algn="ctr">
              <a:spcBef>
                <a:spcPct val="50000"/>
              </a:spcBef>
            </a:pPr>
            <a:r>
              <a:rPr lang="en-GB" sz="1000" b="1"/>
              <a:t>PRIMARY OBJECTIVES</a:t>
            </a:r>
          </a:p>
        </p:txBody>
      </p:sp>
      <p:sp>
        <p:nvSpPr>
          <p:cNvPr id="2054" name="Text Box 9"/>
          <p:cNvSpPr txBox="1">
            <a:spLocks noChangeArrowheads="1"/>
          </p:cNvSpPr>
          <p:nvPr/>
        </p:nvSpPr>
        <p:spPr bwMode="auto">
          <a:xfrm>
            <a:off x="6705600" y="925513"/>
            <a:ext cx="2927350" cy="862012"/>
          </a:xfrm>
          <a:prstGeom prst="rect">
            <a:avLst/>
          </a:prstGeom>
          <a:noFill/>
          <a:ln w="9525">
            <a:noFill/>
            <a:miter lim="800000"/>
            <a:headEnd/>
            <a:tailEnd/>
          </a:ln>
        </p:spPr>
        <p:txBody>
          <a:bodyPr>
            <a:spAutoFit/>
          </a:bodyPr>
          <a:lstStyle/>
          <a:p>
            <a:pPr>
              <a:lnSpc>
                <a:spcPts val="1200"/>
              </a:lnSpc>
              <a:buClr>
                <a:srgbClr val="002060"/>
              </a:buClr>
              <a:buFont typeface="Wingdings" pitchFamily="2" charset="2"/>
              <a:buChar char="]"/>
              <a:tabLst>
                <a:tab pos="190500" algn="l"/>
              </a:tabLst>
            </a:pPr>
            <a:r>
              <a:rPr lang="en-GB" sz="900"/>
              <a:t> 	Disease response at 6 and 12 months following ASCT consolidated by bortezomib therapy.</a:t>
            </a:r>
          </a:p>
          <a:p>
            <a:pPr>
              <a:lnSpc>
                <a:spcPts val="1200"/>
              </a:lnSpc>
              <a:buClr>
                <a:srgbClr val="002060"/>
              </a:buClr>
              <a:buFont typeface="Wingdings" pitchFamily="2" charset="2"/>
              <a:buChar char="]"/>
              <a:tabLst>
                <a:tab pos="190500" algn="l"/>
              </a:tabLst>
            </a:pPr>
            <a:r>
              <a:rPr lang="en-GB" sz="900"/>
              <a:t>Safety, toxicity and tolerability of bortezomib as consolidation therapy following HDT with Melphalan (200mg/m²) and ASCT.</a:t>
            </a:r>
          </a:p>
        </p:txBody>
      </p:sp>
      <p:sp>
        <p:nvSpPr>
          <p:cNvPr id="2055" name="Text Box 10"/>
          <p:cNvSpPr txBox="1">
            <a:spLocks noChangeArrowheads="1"/>
          </p:cNvSpPr>
          <p:nvPr/>
        </p:nvSpPr>
        <p:spPr bwMode="auto">
          <a:xfrm>
            <a:off x="6772275" y="1835150"/>
            <a:ext cx="2828925" cy="244475"/>
          </a:xfrm>
          <a:prstGeom prst="rect">
            <a:avLst/>
          </a:prstGeom>
          <a:noFill/>
          <a:ln w="25400">
            <a:solidFill>
              <a:srgbClr val="002060"/>
            </a:solidFill>
            <a:miter lim="800000"/>
            <a:headEnd/>
            <a:tailEnd/>
          </a:ln>
        </p:spPr>
        <p:txBody>
          <a:bodyPr>
            <a:spAutoFit/>
          </a:bodyPr>
          <a:lstStyle/>
          <a:p>
            <a:pPr algn="ctr">
              <a:spcBef>
                <a:spcPct val="50000"/>
              </a:spcBef>
            </a:pPr>
            <a:r>
              <a:rPr lang="en-GB" sz="1000" b="1"/>
              <a:t>SECONDARY OBJECTIVES</a:t>
            </a:r>
          </a:p>
        </p:txBody>
      </p:sp>
      <p:sp>
        <p:nvSpPr>
          <p:cNvPr id="2056" name="Text Box 12"/>
          <p:cNvSpPr txBox="1">
            <a:spLocks noChangeArrowheads="1"/>
          </p:cNvSpPr>
          <p:nvPr/>
        </p:nvSpPr>
        <p:spPr bwMode="auto">
          <a:xfrm>
            <a:off x="6753225" y="2133600"/>
            <a:ext cx="2971800" cy="1938338"/>
          </a:xfrm>
          <a:prstGeom prst="rect">
            <a:avLst/>
          </a:prstGeom>
          <a:noFill/>
          <a:ln w="9525">
            <a:noFill/>
            <a:miter lim="800000"/>
            <a:headEnd/>
            <a:tailEnd/>
          </a:ln>
        </p:spPr>
        <p:txBody>
          <a:bodyPr>
            <a:spAutoFit/>
          </a:bodyPr>
          <a:lstStyle/>
          <a:p>
            <a:pPr defTabSz="190500">
              <a:lnSpc>
                <a:spcPts val="1200"/>
              </a:lnSpc>
              <a:buClr>
                <a:srgbClr val="002060"/>
              </a:buClr>
              <a:buFont typeface="Wingdings" pitchFamily="2" charset="2"/>
              <a:buChar char="]"/>
              <a:tabLst>
                <a:tab pos="190500" algn="l"/>
              </a:tabLst>
            </a:pPr>
            <a:r>
              <a:rPr lang="en-GB" sz="900"/>
              <a:t>	To determine the effect of bortezomib on osteoblast and osteoclast function in patients following HDT and ASCT</a:t>
            </a:r>
          </a:p>
          <a:p>
            <a:pPr defTabSz="190500">
              <a:lnSpc>
                <a:spcPts val="1200"/>
              </a:lnSpc>
              <a:buClr>
                <a:srgbClr val="002060"/>
              </a:buClr>
              <a:buFont typeface="Wingdings" pitchFamily="2" charset="2"/>
              <a:buChar char="]"/>
              <a:tabLst>
                <a:tab pos="190500" algn="l"/>
              </a:tabLst>
            </a:pPr>
            <a:r>
              <a:rPr lang="en-GB" sz="900"/>
              <a:t> To determine the effect of bortezomib consolidation on MRD status at 6 and 12 months post ASCT (assessed by multi-parameter flow cytometry on bone marrow)</a:t>
            </a:r>
          </a:p>
          <a:p>
            <a:pPr defTabSz="190500">
              <a:lnSpc>
                <a:spcPts val="1200"/>
              </a:lnSpc>
              <a:buClr>
                <a:srgbClr val="002060"/>
              </a:buClr>
              <a:buFont typeface="Wingdings" pitchFamily="2" charset="2"/>
              <a:buChar char="]"/>
              <a:tabLst>
                <a:tab pos="190500" algn="l"/>
              </a:tabLst>
            </a:pPr>
            <a:r>
              <a:rPr lang="en-GB" sz="900"/>
              <a:t> To determine the 2-year progression free survival (PFS) and median PFS after HDT and ASCT followed by consolidation with bortezomib</a:t>
            </a:r>
          </a:p>
          <a:p>
            <a:pPr defTabSz="190500">
              <a:lnSpc>
                <a:spcPts val="1200"/>
              </a:lnSpc>
              <a:buClr>
                <a:srgbClr val="002060"/>
              </a:buClr>
              <a:buFont typeface="Wingdings" pitchFamily="2" charset="2"/>
              <a:buChar char="]"/>
              <a:tabLst>
                <a:tab pos="190500" algn="l"/>
              </a:tabLst>
            </a:pPr>
            <a:r>
              <a:rPr lang="en-GB" sz="900"/>
              <a:t> To evaluate the quality of life of patients receiving bortezomib consolidation</a:t>
            </a:r>
          </a:p>
        </p:txBody>
      </p:sp>
      <p:sp>
        <p:nvSpPr>
          <p:cNvPr id="2057" name="Text Box 37"/>
          <p:cNvSpPr txBox="1">
            <a:spLocks noChangeArrowheads="1"/>
          </p:cNvSpPr>
          <p:nvPr/>
        </p:nvSpPr>
        <p:spPr bwMode="auto">
          <a:xfrm>
            <a:off x="3859213" y="1825625"/>
            <a:ext cx="2533650" cy="244475"/>
          </a:xfrm>
          <a:prstGeom prst="rect">
            <a:avLst/>
          </a:prstGeom>
          <a:noFill/>
          <a:ln w="25400">
            <a:solidFill>
              <a:srgbClr val="002060"/>
            </a:solidFill>
            <a:miter lim="800000"/>
            <a:headEnd/>
            <a:tailEnd/>
          </a:ln>
        </p:spPr>
        <p:txBody>
          <a:bodyPr>
            <a:spAutoFit/>
          </a:bodyPr>
          <a:lstStyle/>
          <a:p>
            <a:pPr algn="ctr">
              <a:spcBef>
                <a:spcPct val="50000"/>
              </a:spcBef>
            </a:pPr>
            <a:r>
              <a:rPr lang="en-GB" sz="1000" b="1"/>
              <a:t>PATIENT ELIGIBILITY</a:t>
            </a:r>
          </a:p>
        </p:txBody>
      </p:sp>
      <p:sp>
        <p:nvSpPr>
          <p:cNvPr id="2060" name="Text Box 38"/>
          <p:cNvSpPr txBox="1">
            <a:spLocks noChangeArrowheads="1"/>
          </p:cNvSpPr>
          <p:nvPr/>
        </p:nvSpPr>
        <p:spPr bwMode="auto">
          <a:xfrm>
            <a:off x="3800475" y="2119313"/>
            <a:ext cx="2952750" cy="3678237"/>
          </a:xfrm>
          <a:prstGeom prst="rect">
            <a:avLst/>
          </a:prstGeom>
          <a:noFill/>
          <a:ln w="9525">
            <a:noFill/>
            <a:miter lim="800000"/>
            <a:headEnd/>
            <a:tailEnd/>
          </a:ln>
        </p:spPr>
        <p:txBody>
          <a:bodyPr>
            <a:spAutoFit/>
          </a:bodyPr>
          <a:lstStyle/>
          <a:p>
            <a:pPr marL="180975" indent="-180975">
              <a:spcAft>
                <a:spcPts val="300"/>
              </a:spcAft>
              <a:buClr>
                <a:srgbClr val="002060"/>
              </a:buClr>
              <a:buSzPct val="120000"/>
              <a:buFont typeface="Wingdings" pitchFamily="2" charset="2"/>
              <a:buChar char="Ø"/>
              <a:defRPr/>
            </a:pPr>
            <a:r>
              <a:rPr lang="en-GB" sz="900" dirty="0">
                <a:cs typeface="Tahoma" pitchFamily="34" charset="0"/>
              </a:rPr>
              <a:t>Diagnosed with symptomatic (including non-</a:t>
            </a:r>
            <a:r>
              <a:rPr lang="en-GB" sz="900" dirty="0" err="1">
                <a:cs typeface="Tahoma" pitchFamily="34" charset="0"/>
              </a:rPr>
              <a:t>secretory</a:t>
            </a:r>
            <a:r>
              <a:rPr lang="en-GB" sz="900" dirty="0">
                <a:cs typeface="Tahoma" pitchFamily="34" charset="0"/>
              </a:rPr>
              <a:t>) Multiple Myeloma </a:t>
            </a:r>
          </a:p>
          <a:p>
            <a:pPr marL="180975" indent="-180975">
              <a:spcAft>
                <a:spcPts val="300"/>
              </a:spcAft>
              <a:buClr>
                <a:srgbClr val="002060"/>
              </a:buClr>
              <a:buSzPct val="120000"/>
              <a:buFont typeface="Wingdings" pitchFamily="2" charset="2"/>
              <a:buChar char="Ø"/>
              <a:defRPr/>
            </a:pPr>
            <a:r>
              <a:rPr lang="en-GB" sz="900" dirty="0">
                <a:cs typeface="Tahoma" pitchFamily="34" charset="0"/>
              </a:rPr>
              <a:t>Received high dose </a:t>
            </a:r>
            <a:r>
              <a:rPr lang="en-GB" sz="900" dirty="0" err="1">
                <a:cs typeface="Tahoma" pitchFamily="34" charset="0"/>
              </a:rPr>
              <a:t>Melphalan</a:t>
            </a:r>
            <a:r>
              <a:rPr lang="en-GB" sz="900" dirty="0">
                <a:cs typeface="Tahoma" pitchFamily="34" charset="0"/>
              </a:rPr>
              <a:t> with ASCT 3-4 months previously and have at least stable disease</a:t>
            </a:r>
          </a:p>
          <a:p>
            <a:pPr marL="180975" indent="-180975">
              <a:spcAft>
                <a:spcPts val="300"/>
              </a:spcAft>
              <a:buClr>
                <a:srgbClr val="002060"/>
              </a:buClr>
              <a:buSzPct val="120000"/>
              <a:buFont typeface="Wingdings" pitchFamily="2" charset="2"/>
              <a:buChar char="Ø"/>
              <a:defRPr/>
            </a:pPr>
            <a:r>
              <a:rPr lang="en-GB" sz="900" dirty="0">
                <a:cs typeface="Tahoma" pitchFamily="34" charset="0"/>
              </a:rPr>
              <a:t>Age 18 - 70 years </a:t>
            </a:r>
          </a:p>
          <a:p>
            <a:pPr marL="180975" indent="-180975">
              <a:spcAft>
                <a:spcPts val="300"/>
              </a:spcAft>
              <a:buClr>
                <a:srgbClr val="002060"/>
              </a:buClr>
              <a:buSzPct val="120000"/>
              <a:buFont typeface="Wingdings" pitchFamily="2" charset="2"/>
              <a:buChar char="Ø"/>
              <a:defRPr/>
            </a:pPr>
            <a:r>
              <a:rPr lang="en-GB" sz="900" dirty="0">
                <a:cs typeface="Tahoma" pitchFamily="34" charset="0"/>
              </a:rPr>
              <a:t>Life expectancy &gt;6 months </a:t>
            </a:r>
          </a:p>
          <a:p>
            <a:pPr marL="180975" indent="-180975">
              <a:spcAft>
                <a:spcPts val="300"/>
              </a:spcAft>
              <a:buClr>
                <a:srgbClr val="002060"/>
              </a:buClr>
              <a:buSzPct val="120000"/>
              <a:buFont typeface="Wingdings" pitchFamily="2" charset="2"/>
              <a:buChar char="Ø"/>
              <a:defRPr/>
            </a:pPr>
            <a:r>
              <a:rPr lang="en-GB" sz="900" dirty="0">
                <a:cs typeface="Tahoma" pitchFamily="34" charset="0"/>
              </a:rPr>
              <a:t>Able to give written informed consent </a:t>
            </a:r>
          </a:p>
          <a:p>
            <a:pPr marL="180975" indent="-180975">
              <a:spcAft>
                <a:spcPts val="300"/>
              </a:spcAft>
              <a:buClr>
                <a:srgbClr val="002060"/>
              </a:buClr>
              <a:buSzPct val="120000"/>
              <a:buFont typeface="Wingdings" pitchFamily="2" charset="2"/>
              <a:buChar char="Ø"/>
              <a:defRPr/>
            </a:pPr>
            <a:r>
              <a:rPr lang="en-GB" sz="900" dirty="0">
                <a:cs typeface="Tahoma" pitchFamily="34" charset="0"/>
              </a:rPr>
              <a:t>Creatinine &lt;400</a:t>
            </a:r>
            <a:r>
              <a:rPr lang="el-GR" sz="900" dirty="0">
                <a:cs typeface="Tahoma" pitchFamily="34" charset="0"/>
              </a:rPr>
              <a:t>μ</a:t>
            </a:r>
            <a:r>
              <a:rPr lang="en-GB" sz="900" dirty="0">
                <a:cs typeface="Tahoma" pitchFamily="34" charset="0"/>
              </a:rPr>
              <a:t>mol/L </a:t>
            </a:r>
          </a:p>
          <a:p>
            <a:pPr marL="180975" indent="-180975">
              <a:spcAft>
                <a:spcPts val="300"/>
              </a:spcAft>
              <a:buClr>
                <a:srgbClr val="002060"/>
              </a:buClr>
              <a:buSzPct val="120000"/>
              <a:buFont typeface="Wingdings" pitchFamily="2" charset="2"/>
              <a:buChar char="Ø"/>
              <a:defRPr/>
            </a:pPr>
            <a:r>
              <a:rPr lang="en-GB" sz="900" dirty="0">
                <a:cs typeface="Tahoma" pitchFamily="34" charset="0"/>
              </a:rPr>
              <a:t>Bilirubin &lt;3x upper limit of normal </a:t>
            </a:r>
          </a:p>
          <a:p>
            <a:pPr marL="180975" indent="-180975">
              <a:spcAft>
                <a:spcPts val="300"/>
              </a:spcAft>
              <a:buClr>
                <a:srgbClr val="002060"/>
              </a:buClr>
              <a:buSzPct val="120000"/>
              <a:buFont typeface="Wingdings" pitchFamily="2" charset="2"/>
              <a:buChar char="Ø"/>
              <a:defRPr/>
            </a:pPr>
            <a:r>
              <a:rPr lang="en-GB" sz="900" dirty="0">
                <a:cs typeface="Tahoma" pitchFamily="34" charset="0"/>
              </a:rPr>
              <a:t>ECOG performance status 0-2 </a:t>
            </a:r>
          </a:p>
          <a:p>
            <a:pPr marL="180975" indent="-180975">
              <a:spcAft>
                <a:spcPts val="300"/>
              </a:spcAft>
              <a:buClr>
                <a:srgbClr val="002060"/>
              </a:buClr>
              <a:buSzPct val="120000"/>
              <a:buFont typeface="Wingdings" pitchFamily="2" charset="2"/>
              <a:buChar char="Ø"/>
              <a:defRPr/>
            </a:pPr>
            <a:r>
              <a:rPr lang="en-GB" sz="900" dirty="0">
                <a:cs typeface="Tahoma" pitchFamily="34" charset="0"/>
              </a:rPr>
              <a:t>Agreed compliance with recommended contraceptive precautions where appropriate</a:t>
            </a:r>
          </a:p>
          <a:p>
            <a:pPr marL="180975" indent="-180975">
              <a:spcAft>
                <a:spcPts val="300"/>
              </a:spcAft>
              <a:buClr>
                <a:srgbClr val="002060"/>
              </a:buClr>
              <a:buSzPct val="120000"/>
              <a:buFont typeface="Wingdings" pitchFamily="2" charset="2"/>
              <a:buChar char="Ø"/>
              <a:defRPr/>
            </a:pPr>
            <a:r>
              <a:rPr lang="en-GB" sz="900" dirty="0">
                <a:cs typeface="Tahoma" pitchFamily="34" charset="0"/>
              </a:rPr>
              <a:t>Have NOT received bortezomib prior to commencing this trial </a:t>
            </a:r>
          </a:p>
          <a:p>
            <a:pPr marL="180975" indent="-180975">
              <a:spcAft>
                <a:spcPts val="300"/>
              </a:spcAft>
              <a:buClr>
                <a:srgbClr val="002060"/>
              </a:buClr>
              <a:buSzPct val="120000"/>
              <a:buFont typeface="Wingdings" pitchFamily="2" charset="2"/>
              <a:buChar char="Ø"/>
              <a:defRPr/>
            </a:pPr>
            <a:r>
              <a:rPr lang="en-GB" sz="900" dirty="0">
                <a:cs typeface="Tahoma" pitchFamily="34" charset="0"/>
              </a:rPr>
              <a:t>B</a:t>
            </a:r>
            <a:r>
              <a:rPr lang="en-GB" sz="900" dirty="0">
                <a:cs typeface="Tahoma" pitchFamily="34" charset="0"/>
              </a:rPr>
              <a:t>ilirubin </a:t>
            </a:r>
            <a:r>
              <a:rPr lang="en-GB" sz="900" dirty="0">
                <a:cs typeface="Tahoma" pitchFamily="34" charset="0"/>
              </a:rPr>
              <a:t>≤3x ULN, or AST ≤ 2.5x ULN</a:t>
            </a:r>
          </a:p>
          <a:p>
            <a:pPr marL="180975" indent="-180975">
              <a:spcAft>
                <a:spcPts val="300"/>
              </a:spcAft>
              <a:buClr>
                <a:srgbClr val="002060"/>
              </a:buClr>
              <a:buSzPct val="120000"/>
              <a:buFont typeface="Wingdings" pitchFamily="2" charset="2"/>
              <a:buChar char="Ø"/>
              <a:defRPr/>
            </a:pPr>
            <a:r>
              <a:rPr lang="en-GB" sz="900" dirty="0">
                <a:cs typeface="Tahoma" pitchFamily="34" charset="0"/>
              </a:rPr>
              <a:t>Do NOT have persisting neurological deficit grade 2 or greater</a:t>
            </a:r>
          </a:p>
          <a:p>
            <a:pPr marL="180975" indent="-180975">
              <a:spcAft>
                <a:spcPts val="300"/>
              </a:spcAft>
              <a:buClr>
                <a:srgbClr val="002060"/>
              </a:buClr>
              <a:buSzPct val="120000"/>
              <a:buFont typeface="Wingdings" pitchFamily="2" charset="2"/>
              <a:buChar char="Ø"/>
              <a:defRPr/>
            </a:pPr>
            <a:r>
              <a:rPr lang="en-GB" sz="900" dirty="0">
                <a:cs typeface="Tahoma" pitchFamily="34" charset="0"/>
              </a:rPr>
              <a:t>Have NOT received an experimental drug or used an experimental medical device within 4 weeks before the planned start of treatment</a:t>
            </a:r>
          </a:p>
          <a:p>
            <a:pPr marL="180975" indent="-180975" algn="ctr">
              <a:spcAft>
                <a:spcPts val="300"/>
              </a:spcAft>
              <a:buClr>
                <a:srgbClr val="002060"/>
              </a:buClr>
              <a:buSzPct val="120000"/>
              <a:defRPr/>
            </a:pPr>
            <a:r>
              <a:rPr lang="en-GB" sz="900" dirty="0">
                <a:cs typeface="Tahoma" pitchFamily="34" charset="0"/>
              </a:rPr>
              <a:t>Please see protocol for further details</a:t>
            </a:r>
          </a:p>
          <a:p>
            <a:pPr marL="90488" indent="-90488">
              <a:spcAft>
                <a:spcPts val="300"/>
              </a:spcAft>
              <a:buClr>
                <a:srgbClr val="002060"/>
              </a:buClr>
              <a:buSzPct val="120000"/>
              <a:defRPr/>
            </a:pPr>
            <a:endParaRPr lang="en-GB" sz="900" dirty="0">
              <a:cs typeface="Tahoma" pitchFamily="34" charset="0"/>
            </a:endParaRPr>
          </a:p>
        </p:txBody>
      </p:sp>
      <p:sp>
        <p:nvSpPr>
          <p:cNvPr id="2059" name="Text Box 39"/>
          <p:cNvSpPr txBox="1">
            <a:spLocks noChangeArrowheads="1"/>
          </p:cNvSpPr>
          <p:nvPr/>
        </p:nvSpPr>
        <p:spPr bwMode="auto">
          <a:xfrm>
            <a:off x="4148138" y="5632450"/>
            <a:ext cx="2533650" cy="244475"/>
          </a:xfrm>
          <a:prstGeom prst="rect">
            <a:avLst/>
          </a:prstGeom>
          <a:noFill/>
          <a:ln w="25400">
            <a:solidFill>
              <a:srgbClr val="002060"/>
            </a:solidFill>
            <a:miter lim="800000"/>
            <a:headEnd/>
            <a:tailEnd/>
          </a:ln>
        </p:spPr>
        <p:txBody>
          <a:bodyPr>
            <a:spAutoFit/>
          </a:bodyPr>
          <a:lstStyle/>
          <a:p>
            <a:pPr algn="ctr">
              <a:spcBef>
                <a:spcPct val="50000"/>
              </a:spcBef>
            </a:pPr>
            <a:r>
              <a:rPr lang="en-GB" sz="1000" b="1"/>
              <a:t>SITE ELIGIBILITY</a:t>
            </a:r>
          </a:p>
        </p:txBody>
      </p:sp>
      <p:sp>
        <p:nvSpPr>
          <p:cNvPr id="3" name="Text Box 40"/>
          <p:cNvSpPr txBox="1">
            <a:spLocks noChangeArrowheads="1"/>
          </p:cNvSpPr>
          <p:nvPr/>
        </p:nvSpPr>
        <p:spPr bwMode="auto">
          <a:xfrm>
            <a:off x="4356100" y="5949950"/>
            <a:ext cx="2325688" cy="860425"/>
          </a:xfrm>
          <a:prstGeom prst="rect">
            <a:avLst/>
          </a:prstGeom>
          <a:noFill/>
          <a:ln w="9525">
            <a:noFill/>
            <a:miter lim="800000"/>
            <a:headEnd/>
            <a:tailEnd/>
          </a:ln>
        </p:spPr>
        <p:txBody>
          <a:bodyPr>
            <a:spAutoFit/>
          </a:bodyPr>
          <a:lstStyle/>
          <a:p>
            <a:pPr marL="180975" indent="-180975" defTabSz="190500">
              <a:lnSpc>
                <a:spcPts val="1200"/>
              </a:lnSpc>
              <a:buClr>
                <a:srgbClr val="002060"/>
              </a:buClr>
              <a:buFont typeface="Wingdings" pitchFamily="2" charset="2"/>
              <a:buChar char="]"/>
              <a:tabLst>
                <a:tab pos="190500" algn="l"/>
              </a:tabLst>
            </a:pPr>
            <a:r>
              <a:rPr lang="en-GB" sz="900"/>
              <a:t>	Site registration form</a:t>
            </a:r>
          </a:p>
          <a:p>
            <a:pPr marL="180975" indent="-180975" defTabSz="190500">
              <a:lnSpc>
                <a:spcPts val="1200"/>
              </a:lnSpc>
              <a:buClr>
                <a:srgbClr val="002060"/>
              </a:buClr>
              <a:buFont typeface="Wingdings" pitchFamily="2" charset="2"/>
              <a:buChar char="]"/>
              <a:tabLst>
                <a:tab pos="190500" algn="l"/>
              </a:tabLst>
            </a:pPr>
            <a:r>
              <a:rPr lang="en-GB" sz="900"/>
              <a:t>R&amp;D approval </a:t>
            </a:r>
          </a:p>
          <a:p>
            <a:pPr marL="180975" indent="-180975" defTabSz="190500">
              <a:lnSpc>
                <a:spcPts val="1200"/>
              </a:lnSpc>
              <a:buClr>
                <a:srgbClr val="002060"/>
              </a:buClr>
              <a:buFont typeface="Wingdings" pitchFamily="2" charset="2"/>
              <a:buChar char="]"/>
              <a:tabLst>
                <a:tab pos="190500" algn="l"/>
              </a:tabLst>
            </a:pPr>
            <a:r>
              <a:rPr lang="en-GB" sz="900"/>
              <a:t>Signed Clinical Trial Site Agreement</a:t>
            </a:r>
          </a:p>
          <a:p>
            <a:pPr marL="180975" indent="-180975" defTabSz="190500">
              <a:lnSpc>
                <a:spcPts val="1200"/>
              </a:lnSpc>
              <a:buClr>
                <a:srgbClr val="002060"/>
              </a:buClr>
              <a:buFont typeface="Wingdings" pitchFamily="2" charset="2"/>
              <a:buChar char="]"/>
              <a:tabLst>
                <a:tab pos="190500" algn="l"/>
              </a:tabLst>
            </a:pPr>
            <a:r>
              <a:rPr lang="en-GB" sz="900"/>
              <a:t>Delegation log</a:t>
            </a:r>
          </a:p>
          <a:p>
            <a:pPr marL="180975" indent="-180975" defTabSz="190500">
              <a:lnSpc>
                <a:spcPts val="1200"/>
              </a:lnSpc>
              <a:buClr>
                <a:srgbClr val="002060"/>
              </a:buClr>
              <a:buFont typeface="Wingdings" pitchFamily="2" charset="2"/>
              <a:buChar char="]"/>
              <a:tabLst>
                <a:tab pos="190500" algn="l"/>
              </a:tabLst>
            </a:pPr>
            <a:r>
              <a:rPr lang="en-GB" sz="900"/>
              <a:t>PI CV/GCP</a:t>
            </a:r>
          </a:p>
        </p:txBody>
      </p:sp>
      <p:sp>
        <p:nvSpPr>
          <p:cNvPr id="2061" name="Text Box 41"/>
          <p:cNvSpPr txBox="1">
            <a:spLocks noChangeArrowheads="1"/>
          </p:cNvSpPr>
          <p:nvPr/>
        </p:nvSpPr>
        <p:spPr bwMode="auto">
          <a:xfrm>
            <a:off x="7034213" y="5949950"/>
            <a:ext cx="2743200" cy="830263"/>
          </a:xfrm>
          <a:prstGeom prst="rect">
            <a:avLst/>
          </a:prstGeom>
          <a:noFill/>
          <a:ln w="19050">
            <a:solidFill>
              <a:srgbClr val="002060"/>
            </a:solidFill>
            <a:miter lim="800000"/>
            <a:headEnd/>
            <a:tailEnd/>
          </a:ln>
        </p:spPr>
        <p:txBody>
          <a:bodyPr>
            <a:spAutoFit/>
          </a:bodyPr>
          <a:lstStyle/>
          <a:p>
            <a:pPr>
              <a:spcBef>
                <a:spcPct val="50000"/>
              </a:spcBef>
            </a:pPr>
            <a:r>
              <a:rPr lang="en-GB" sz="800" b="1">
                <a:hlinkClick r:id="rId2"/>
              </a:rPr>
              <a:t>ctc.bct@ucl.ac.uk</a:t>
            </a:r>
            <a:endParaRPr lang="en-GB" sz="800" b="1"/>
          </a:p>
          <a:p>
            <a:pPr>
              <a:spcBef>
                <a:spcPct val="50000"/>
              </a:spcBef>
            </a:pPr>
            <a:r>
              <a:rPr lang="en-GB" sz="800" b="1">
                <a:solidFill>
                  <a:srgbClr val="002060"/>
                </a:solidFill>
              </a:rPr>
              <a:t>0207 679 9860</a:t>
            </a:r>
          </a:p>
          <a:p>
            <a:pPr>
              <a:spcBef>
                <a:spcPct val="50000"/>
              </a:spcBef>
            </a:pPr>
            <a:r>
              <a:rPr lang="en-GB" sz="800">
                <a:solidFill>
                  <a:srgbClr val="002060"/>
                </a:solidFill>
                <a:latin typeface="Berlin Sans FB" pitchFamily="34" charset="0"/>
              </a:rPr>
              <a:t>BCT</a:t>
            </a:r>
            <a:r>
              <a:rPr lang="en-GB" sz="800">
                <a:solidFill>
                  <a:srgbClr val="002060"/>
                </a:solidFill>
              </a:rPr>
              <a:t> - Haematology Trials Group</a:t>
            </a:r>
            <a:br>
              <a:rPr lang="en-GB" sz="800">
                <a:solidFill>
                  <a:srgbClr val="002060"/>
                </a:solidFill>
              </a:rPr>
            </a:br>
            <a:r>
              <a:rPr lang="en-GB" sz="800">
                <a:solidFill>
                  <a:srgbClr val="002060"/>
                </a:solidFill>
              </a:rPr>
              <a:t>Cancer Research UK &amp; UCL Cancer Trials Centre</a:t>
            </a:r>
            <a:br>
              <a:rPr lang="en-GB" sz="800">
                <a:solidFill>
                  <a:srgbClr val="002060"/>
                </a:solidFill>
              </a:rPr>
            </a:br>
            <a:r>
              <a:rPr lang="en-GB" sz="800">
                <a:solidFill>
                  <a:srgbClr val="002060"/>
                </a:solidFill>
              </a:rPr>
              <a:t>90 Tottenham Court Road, London, W1T 4TJ</a:t>
            </a:r>
          </a:p>
        </p:txBody>
      </p:sp>
      <p:sp>
        <p:nvSpPr>
          <p:cNvPr id="2062" name="Text Box 42"/>
          <p:cNvSpPr txBox="1">
            <a:spLocks noChangeArrowheads="1"/>
          </p:cNvSpPr>
          <p:nvPr/>
        </p:nvSpPr>
        <p:spPr bwMode="auto">
          <a:xfrm>
            <a:off x="776288" y="6381750"/>
            <a:ext cx="2665412" cy="400050"/>
          </a:xfrm>
          <a:prstGeom prst="rect">
            <a:avLst/>
          </a:prstGeom>
          <a:noFill/>
          <a:ln w="25400">
            <a:solidFill>
              <a:srgbClr val="002060"/>
            </a:solidFill>
            <a:miter lim="800000"/>
            <a:headEnd/>
            <a:tailEnd/>
          </a:ln>
        </p:spPr>
        <p:txBody>
          <a:bodyPr>
            <a:spAutoFit/>
          </a:bodyPr>
          <a:lstStyle/>
          <a:p>
            <a:pPr algn="ctr">
              <a:lnSpc>
                <a:spcPts val="1200"/>
              </a:lnSpc>
            </a:pPr>
            <a:r>
              <a:rPr lang="en-GB" sz="900" b="1"/>
              <a:t>CHIEF INVESTIGATOR: Prof Kwee Yong</a:t>
            </a:r>
          </a:p>
          <a:p>
            <a:pPr algn="ctr">
              <a:lnSpc>
                <a:spcPts val="1200"/>
              </a:lnSpc>
            </a:pPr>
            <a:r>
              <a:rPr lang="en-GB" sz="900" b="1"/>
              <a:t> University College London Hospital</a:t>
            </a:r>
          </a:p>
        </p:txBody>
      </p:sp>
      <p:sp>
        <p:nvSpPr>
          <p:cNvPr id="2063" name="Text Box 49"/>
          <p:cNvSpPr txBox="1">
            <a:spLocks noChangeArrowheads="1"/>
          </p:cNvSpPr>
          <p:nvPr/>
        </p:nvSpPr>
        <p:spPr bwMode="auto">
          <a:xfrm>
            <a:off x="6897688" y="4192588"/>
            <a:ext cx="2771775" cy="244475"/>
          </a:xfrm>
          <a:prstGeom prst="rect">
            <a:avLst/>
          </a:prstGeom>
          <a:noFill/>
          <a:ln w="25400">
            <a:solidFill>
              <a:srgbClr val="002060"/>
            </a:solidFill>
            <a:miter lim="800000"/>
            <a:headEnd/>
            <a:tailEnd/>
          </a:ln>
        </p:spPr>
        <p:txBody>
          <a:bodyPr>
            <a:spAutoFit/>
          </a:bodyPr>
          <a:lstStyle/>
          <a:p>
            <a:pPr algn="ctr">
              <a:spcBef>
                <a:spcPct val="50000"/>
              </a:spcBef>
            </a:pPr>
            <a:r>
              <a:rPr lang="en-GB" sz="1000" b="1"/>
              <a:t>SITES OPEN TO RECRUITMENT</a:t>
            </a:r>
          </a:p>
        </p:txBody>
      </p:sp>
      <p:sp>
        <p:nvSpPr>
          <p:cNvPr id="2064" name="Text Box 50"/>
          <p:cNvSpPr txBox="1">
            <a:spLocks noChangeArrowheads="1"/>
          </p:cNvSpPr>
          <p:nvPr/>
        </p:nvSpPr>
        <p:spPr bwMode="auto">
          <a:xfrm>
            <a:off x="6969125" y="4494213"/>
            <a:ext cx="2736850" cy="646112"/>
          </a:xfrm>
          <a:prstGeom prst="rect">
            <a:avLst/>
          </a:prstGeom>
          <a:noFill/>
          <a:ln w="9525">
            <a:noFill/>
            <a:miter lim="800000"/>
            <a:headEnd/>
            <a:tailEnd/>
          </a:ln>
        </p:spPr>
        <p:txBody>
          <a:bodyPr>
            <a:spAutoFit/>
          </a:bodyPr>
          <a:lstStyle/>
          <a:p>
            <a:pPr>
              <a:spcBef>
                <a:spcPct val="50000"/>
              </a:spcBef>
              <a:buClr>
                <a:srgbClr val="6600FF"/>
              </a:buClr>
              <a:buFont typeface="Wingdings" pitchFamily="2" charset="2"/>
              <a:buNone/>
              <a:tabLst>
                <a:tab pos="190500" algn="l"/>
              </a:tabLst>
            </a:pPr>
            <a:r>
              <a:rPr lang="en-GB" sz="900"/>
              <a:t>University College London Hospital (Prof K Yong)</a:t>
            </a:r>
          </a:p>
          <a:p>
            <a:pPr>
              <a:spcBef>
                <a:spcPct val="50000"/>
              </a:spcBef>
              <a:buClr>
                <a:srgbClr val="6600FF"/>
              </a:buClr>
              <a:tabLst>
                <a:tab pos="190500" algn="l"/>
              </a:tabLst>
            </a:pPr>
            <a:r>
              <a:rPr lang="en-GB" sz="900"/>
              <a:t>Royal Free Hospital (Dr D Hugh)</a:t>
            </a:r>
          </a:p>
          <a:p>
            <a:pPr>
              <a:spcBef>
                <a:spcPct val="50000"/>
              </a:spcBef>
              <a:buClr>
                <a:srgbClr val="6600FF"/>
              </a:buClr>
              <a:tabLst>
                <a:tab pos="190500" algn="l"/>
              </a:tabLst>
            </a:pPr>
            <a:r>
              <a:rPr lang="en-GB" sz="900"/>
              <a:t>Dorset County Hospital (Dr A Moosa)</a:t>
            </a:r>
          </a:p>
        </p:txBody>
      </p:sp>
      <p:sp>
        <p:nvSpPr>
          <p:cNvPr id="2065" name="Rectangle 30"/>
          <p:cNvSpPr>
            <a:spLocks noChangeArrowheads="1"/>
          </p:cNvSpPr>
          <p:nvPr/>
        </p:nvSpPr>
        <p:spPr bwMode="auto">
          <a:xfrm>
            <a:off x="2144713" y="5589588"/>
            <a:ext cx="1800225" cy="630237"/>
          </a:xfrm>
          <a:prstGeom prst="rect">
            <a:avLst/>
          </a:prstGeom>
          <a:noFill/>
          <a:ln w="25400">
            <a:solidFill>
              <a:srgbClr val="002060"/>
            </a:solidFill>
            <a:miter lim="800000"/>
            <a:headEnd/>
            <a:tailEnd/>
          </a:ln>
        </p:spPr>
        <p:txBody>
          <a:bodyPr>
            <a:spAutoFit/>
          </a:bodyPr>
          <a:lstStyle/>
          <a:p>
            <a:pPr marL="180975" indent="-180975" algn="ctr">
              <a:lnSpc>
                <a:spcPts val="1200"/>
              </a:lnSpc>
              <a:spcAft>
                <a:spcPts val="600"/>
              </a:spcAft>
              <a:buClr>
                <a:srgbClr val="002060"/>
              </a:buClr>
            </a:pPr>
            <a:r>
              <a:rPr lang="en-GB" sz="1000" b="1">
                <a:cs typeface="Tahoma" pitchFamily="34" charset="0"/>
              </a:rPr>
              <a:t>SAMPLE SIZE</a:t>
            </a:r>
          </a:p>
          <a:p>
            <a:pPr marL="180975" indent="-180975">
              <a:lnSpc>
                <a:spcPts val="1200"/>
              </a:lnSpc>
              <a:buClr>
                <a:srgbClr val="002060"/>
              </a:buClr>
              <a:buFont typeface="Wingdings" pitchFamily="2" charset="2"/>
              <a:buChar char="v"/>
            </a:pPr>
            <a:r>
              <a:rPr lang="en-GB" sz="900">
                <a:cs typeface="Tahoma" pitchFamily="34" charset="0"/>
              </a:rPr>
              <a:t>45 patients treatment group</a:t>
            </a:r>
          </a:p>
          <a:p>
            <a:pPr marL="180975" indent="-180975">
              <a:lnSpc>
                <a:spcPts val="1200"/>
              </a:lnSpc>
              <a:buClr>
                <a:srgbClr val="002060"/>
              </a:buClr>
              <a:buFont typeface="Wingdings" pitchFamily="2" charset="2"/>
              <a:buChar char="v"/>
            </a:pPr>
            <a:r>
              <a:rPr lang="en-GB" sz="900">
                <a:cs typeface="Tahoma" pitchFamily="34" charset="0"/>
              </a:rPr>
              <a:t>20 patients control group </a:t>
            </a:r>
          </a:p>
        </p:txBody>
      </p:sp>
      <p:grpSp>
        <p:nvGrpSpPr>
          <p:cNvPr id="2066" name="Group 122"/>
          <p:cNvGrpSpPr>
            <a:grpSpLocks/>
          </p:cNvGrpSpPr>
          <p:nvPr/>
        </p:nvGrpSpPr>
        <p:grpSpPr bwMode="auto">
          <a:xfrm>
            <a:off x="57150" y="1709738"/>
            <a:ext cx="3600450" cy="4510087"/>
            <a:chOff x="-236095" y="818324"/>
            <a:chExt cx="7246156" cy="6006458"/>
          </a:xfrm>
        </p:grpSpPr>
        <p:sp>
          <p:nvSpPr>
            <p:cNvPr id="2069" name="Text Box 16"/>
            <p:cNvSpPr txBox="1">
              <a:spLocks noChangeArrowheads="1"/>
            </p:cNvSpPr>
            <p:nvPr/>
          </p:nvSpPr>
          <p:spPr bwMode="auto">
            <a:xfrm>
              <a:off x="5111324" y="5045417"/>
              <a:ext cx="1753814" cy="340642"/>
            </a:xfrm>
            <a:prstGeom prst="rect">
              <a:avLst/>
            </a:prstGeom>
            <a:solidFill>
              <a:srgbClr val="FFFFFF"/>
            </a:solidFill>
            <a:ln w="19050">
              <a:solidFill>
                <a:srgbClr val="002060"/>
              </a:solidFill>
              <a:miter lim="800000"/>
              <a:headEnd/>
              <a:tailEnd/>
            </a:ln>
          </p:spPr>
          <p:txBody>
            <a:bodyPr lIns="76041" tIns="38020" rIns="76041" bIns="38020" anchor="ctr"/>
            <a:lstStyle/>
            <a:p>
              <a:pPr algn="ctr">
                <a:spcAft>
                  <a:spcPts val="1000"/>
                </a:spcAft>
              </a:pPr>
              <a:r>
                <a:rPr lang="en-GB" sz="800" b="1">
                  <a:latin typeface="Arial" charset="0"/>
                  <a:cs typeface="Arial" charset="0"/>
                </a:rPr>
                <a:t>OFF TRIAL</a:t>
              </a:r>
              <a:endParaRPr lang="en-US" sz="800">
                <a:latin typeface="Arial" charset="0"/>
                <a:cs typeface="Arial" charset="0"/>
              </a:endParaRPr>
            </a:p>
          </p:txBody>
        </p:sp>
        <p:grpSp>
          <p:nvGrpSpPr>
            <p:cNvPr id="2070" name="Group 124"/>
            <p:cNvGrpSpPr>
              <a:grpSpLocks/>
            </p:cNvGrpSpPr>
            <p:nvPr/>
          </p:nvGrpSpPr>
          <p:grpSpPr bwMode="auto">
            <a:xfrm>
              <a:off x="-236095" y="818324"/>
              <a:ext cx="7246156" cy="6006458"/>
              <a:chOff x="-236095" y="759688"/>
              <a:chExt cx="7246156" cy="6006458"/>
            </a:xfrm>
          </p:grpSpPr>
          <p:sp>
            <p:nvSpPr>
              <p:cNvPr id="2071" name="Text Box 56"/>
              <p:cNvSpPr txBox="1">
                <a:spLocks noChangeArrowheads="1"/>
              </p:cNvSpPr>
              <p:nvPr/>
            </p:nvSpPr>
            <p:spPr bwMode="auto">
              <a:xfrm>
                <a:off x="-909" y="1682660"/>
                <a:ext cx="2268654" cy="671404"/>
              </a:xfrm>
              <a:prstGeom prst="rect">
                <a:avLst/>
              </a:prstGeom>
              <a:solidFill>
                <a:srgbClr val="006666"/>
              </a:solidFill>
              <a:ln w="9525">
                <a:solidFill>
                  <a:srgbClr val="000000"/>
                </a:solidFill>
                <a:miter lim="800000"/>
                <a:headEnd/>
                <a:tailEnd/>
              </a:ln>
            </p:spPr>
            <p:txBody>
              <a:bodyPr lIns="0" tIns="0" rIns="0" bIns="0"/>
              <a:lstStyle/>
              <a:p>
                <a:pPr algn="ctr"/>
                <a:r>
                  <a:rPr lang="en-GB" sz="800" b="1">
                    <a:solidFill>
                      <a:schemeClr val="bg1"/>
                    </a:solidFill>
                    <a:latin typeface="Arial" charset="0"/>
                    <a:cs typeface="Arial" charset="0"/>
                  </a:rPr>
                  <a:t>Control Group</a:t>
                </a:r>
              </a:p>
              <a:p>
                <a:pPr algn="ctr"/>
                <a:r>
                  <a:rPr lang="en-GB" sz="800" b="1">
                    <a:solidFill>
                      <a:schemeClr val="bg1"/>
                    </a:solidFill>
                    <a:latin typeface="Arial" charset="0"/>
                    <a:cs typeface="Arial" charset="0"/>
                  </a:rPr>
                  <a:t>Eligible patients </a:t>
                </a:r>
              </a:p>
              <a:p>
                <a:pPr algn="ctr"/>
                <a:r>
                  <a:rPr lang="en-GB" sz="800" b="1">
                    <a:solidFill>
                      <a:schemeClr val="bg1"/>
                    </a:solidFill>
                    <a:latin typeface="Arial" charset="0"/>
                    <a:cs typeface="Arial" charset="0"/>
                  </a:rPr>
                  <a:t>who declined treatment</a:t>
                </a:r>
                <a:endParaRPr lang="en-US" sz="800" b="1">
                  <a:solidFill>
                    <a:schemeClr val="bg1"/>
                  </a:solidFill>
                  <a:latin typeface="Arial" charset="0"/>
                  <a:cs typeface="Arial" charset="0"/>
                </a:endParaRPr>
              </a:p>
            </p:txBody>
          </p:sp>
          <p:grpSp>
            <p:nvGrpSpPr>
              <p:cNvPr id="2072" name="Group 126"/>
              <p:cNvGrpSpPr>
                <a:grpSpLocks/>
              </p:cNvGrpSpPr>
              <p:nvPr/>
            </p:nvGrpSpPr>
            <p:grpSpPr bwMode="auto">
              <a:xfrm>
                <a:off x="53751" y="759688"/>
                <a:ext cx="6956310" cy="6006458"/>
                <a:chOff x="53751" y="759688"/>
                <a:chExt cx="6956310" cy="6006458"/>
              </a:xfrm>
            </p:grpSpPr>
            <p:sp>
              <p:nvSpPr>
                <p:cNvPr id="130" name="Text Box 12"/>
                <p:cNvSpPr txBox="1">
                  <a:spLocks noChangeArrowheads="1"/>
                </p:cNvSpPr>
                <p:nvPr/>
              </p:nvSpPr>
              <p:spPr bwMode="auto">
                <a:xfrm>
                  <a:off x="3096243" y="2429911"/>
                  <a:ext cx="1980872" cy="308674"/>
                </a:xfrm>
                <a:prstGeom prst="rect">
                  <a:avLst/>
                </a:prstGeom>
                <a:solidFill>
                  <a:srgbClr val="002060"/>
                </a:solidFill>
                <a:ln w="12700">
                  <a:solidFill>
                    <a:schemeClr val="tx1"/>
                  </a:solidFill>
                  <a:miter lim="800000"/>
                  <a:headEnd/>
                  <a:tailEnd/>
                </a:ln>
              </p:spPr>
              <p:txBody>
                <a:bodyPr lIns="0" tIns="0" rIns="0" bIns="0" anchor="ct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spcAft>
                      <a:spcPts val="1000"/>
                    </a:spcAft>
                    <a:defRPr/>
                  </a:pPr>
                  <a:r>
                    <a:rPr lang="en-GB" sz="800" b="1" cap="all" dirty="0" smtClean="0">
                      <a:solidFill>
                        <a:schemeClr val="bg1"/>
                      </a:solidFill>
                      <a:latin typeface="Arial" pitchFamily="34" charset="0"/>
                      <a:cs typeface="Arial" pitchFamily="34" charset="0"/>
                    </a:rPr>
                    <a:t>Treatment Group </a:t>
                  </a:r>
                  <a:endParaRPr lang="en-US" sz="800" b="1" cap="all" dirty="0" smtClean="0">
                    <a:solidFill>
                      <a:schemeClr val="bg1"/>
                    </a:solidFill>
                    <a:latin typeface="Arial" pitchFamily="34" charset="0"/>
                    <a:cs typeface="Arial" pitchFamily="34" charset="0"/>
                  </a:endParaRPr>
                </a:p>
              </p:txBody>
            </p:sp>
            <p:grpSp>
              <p:nvGrpSpPr>
                <p:cNvPr id="2076" name="Group 130"/>
                <p:cNvGrpSpPr>
                  <a:grpSpLocks/>
                </p:cNvGrpSpPr>
                <p:nvPr/>
              </p:nvGrpSpPr>
              <p:grpSpPr bwMode="auto">
                <a:xfrm>
                  <a:off x="53751" y="759688"/>
                  <a:ext cx="6956310" cy="6006458"/>
                  <a:chOff x="-370172" y="759688"/>
                  <a:chExt cx="6956310" cy="6006458"/>
                </a:xfrm>
              </p:grpSpPr>
              <p:sp>
                <p:nvSpPr>
                  <p:cNvPr id="2077" name="Line 23"/>
                  <p:cNvSpPr>
                    <a:spLocks noChangeShapeType="1"/>
                  </p:cNvSpPr>
                  <p:nvPr/>
                </p:nvSpPr>
                <p:spPr bwMode="auto">
                  <a:xfrm>
                    <a:off x="1168761" y="6109844"/>
                    <a:ext cx="562" cy="288000"/>
                  </a:xfrm>
                  <a:prstGeom prst="line">
                    <a:avLst/>
                  </a:prstGeom>
                  <a:noFill/>
                  <a:ln w="25400">
                    <a:solidFill>
                      <a:srgbClr val="002060"/>
                    </a:solidFill>
                    <a:round/>
                    <a:headEnd/>
                    <a:tailEnd type="triangle" w="med" len="med"/>
                  </a:ln>
                </p:spPr>
                <p:txBody>
                  <a:bodyPr/>
                  <a:lstStyle/>
                  <a:p>
                    <a:endParaRPr lang="en-GB"/>
                  </a:p>
                </p:txBody>
              </p:sp>
              <p:grpSp>
                <p:nvGrpSpPr>
                  <p:cNvPr id="2078" name="Group 132"/>
                  <p:cNvGrpSpPr>
                    <a:grpSpLocks/>
                  </p:cNvGrpSpPr>
                  <p:nvPr/>
                </p:nvGrpSpPr>
                <p:grpSpPr bwMode="auto">
                  <a:xfrm>
                    <a:off x="-370172" y="759688"/>
                    <a:ext cx="6956310" cy="6006458"/>
                    <a:chOff x="-370172" y="759688"/>
                    <a:chExt cx="6956310" cy="6006458"/>
                  </a:xfrm>
                </p:grpSpPr>
                <p:sp>
                  <p:nvSpPr>
                    <p:cNvPr id="2079" name="Text Box 17"/>
                    <p:cNvSpPr txBox="1">
                      <a:spLocks noChangeArrowheads="1"/>
                    </p:cNvSpPr>
                    <p:nvPr/>
                  </p:nvSpPr>
                  <p:spPr bwMode="auto">
                    <a:xfrm>
                      <a:off x="64597" y="4102766"/>
                      <a:ext cx="2028924" cy="378980"/>
                    </a:xfrm>
                    <a:prstGeom prst="rect">
                      <a:avLst/>
                    </a:prstGeom>
                    <a:solidFill>
                      <a:srgbClr val="002060"/>
                    </a:solidFill>
                    <a:ln w="9525">
                      <a:noFill/>
                      <a:miter lim="800000"/>
                      <a:headEnd/>
                      <a:tailEnd/>
                    </a:ln>
                  </p:spPr>
                  <p:txBody>
                    <a:bodyPr lIns="76041" tIns="38020" rIns="76041" bIns="38020" anchor="ctr"/>
                    <a:lstStyle/>
                    <a:p>
                      <a:pPr algn="ctr"/>
                      <a:r>
                        <a:rPr lang="en-GB" sz="800" b="1">
                          <a:solidFill>
                            <a:schemeClr val="bg1"/>
                          </a:solidFill>
                          <a:latin typeface="Arial" charset="0"/>
                          <a:cs typeface="Arial" charset="0"/>
                        </a:rPr>
                        <a:t>CR/VGPR/MR/SD</a:t>
                      </a:r>
                    </a:p>
                  </p:txBody>
                </p:sp>
                <p:sp>
                  <p:nvSpPr>
                    <p:cNvPr id="2080" name="Text Box 54"/>
                    <p:cNvSpPr txBox="1">
                      <a:spLocks noChangeArrowheads="1"/>
                    </p:cNvSpPr>
                    <p:nvPr/>
                  </p:nvSpPr>
                  <p:spPr bwMode="auto">
                    <a:xfrm>
                      <a:off x="-225249" y="6397853"/>
                      <a:ext cx="2880321" cy="368293"/>
                    </a:xfrm>
                    <a:prstGeom prst="rect">
                      <a:avLst/>
                    </a:prstGeom>
                    <a:solidFill>
                      <a:srgbClr val="FFFFFF"/>
                    </a:solidFill>
                    <a:ln w="19050">
                      <a:solidFill>
                        <a:srgbClr val="002060"/>
                      </a:solidFill>
                      <a:miter lim="800000"/>
                      <a:headEnd/>
                      <a:tailEnd/>
                    </a:ln>
                  </p:spPr>
                  <p:txBody>
                    <a:bodyPr lIns="0" tIns="0" rIns="0" bIns="0"/>
                    <a:lstStyle/>
                    <a:p>
                      <a:pPr algn="ctr"/>
                      <a:r>
                        <a:rPr lang="en-GB" sz="800" b="1">
                          <a:latin typeface="Arial" charset="0"/>
                          <a:cs typeface="Arial" charset="0"/>
                        </a:rPr>
                        <a:t>Follow every 4 months until disease progression or death</a:t>
                      </a:r>
                      <a:endParaRPr lang="en-US" sz="800" b="1">
                        <a:latin typeface="Arial" charset="0"/>
                        <a:cs typeface="Arial" charset="0"/>
                      </a:endParaRPr>
                    </a:p>
                  </p:txBody>
                </p:sp>
                <p:grpSp>
                  <p:nvGrpSpPr>
                    <p:cNvPr id="2081" name="Group 135"/>
                    <p:cNvGrpSpPr>
                      <a:grpSpLocks/>
                    </p:cNvGrpSpPr>
                    <p:nvPr/>
                  </p:nvGrpSpPr>
                  <p:grpSpPr bwMode="auto">
                    <a:xfrm>
                      <a:off x="-370172" y="759688"/>
                      <a:ext cx="6956310" cy="5316400"/>
                      <a:chOff x="-370172" y="759688"/>
                      <a:chExt cx="6956310" cy="5316400"/>
                    </a:xfrm>
                  </p:grpSpPr>
                  <p:sp>
                    <p:nvSpPr>
                      <p:cNvPr id="2082" name="Text Box 18"/>
                      <p:cNvSpPr txBox="1">
                        <a:spLocks noChangeArrowheads="1"/>
                      </p:cNvSpPr>
                      <p:nvPr/>
                    </p:nvSpPr>
                    <p:spPr bwMode="auto">
                      <a:xfrm>
                        <a:off x="-370172" y="4956128"/>
                        <a:ext cx="3043386" cy="482435"/>
                      </a:xfrm>
                      <a:prstGeom prst="rect">
                        <a:avLst/>
                      </a:prstGeom>
                      <a:solidFill>
                        <a:srgbClr val="FFFFFF"/>
                      </a:solidFill>
                      <a:ln w="19050">
                        <a:solidFill>
                          <a:srgbClr val="002060"/>
                        </a:solidFill>
                        <a:miter lim="800000"/>
                        <a:headEnd/>
                        <a:tailEnd/>
                      </a:ln>
                    </p:spPr>
                    <p:txBody>
                      <a:bodyPr lIns="76041" tIns="38020" rIns="76041" bIns="38020"/>
                      <a:lstStyle/>
                      <a:p>
                        <a:pPr algn="ctr">
                          <a:spcBef>
                            <a:spcPts val="300"/>
                          </a:spcBef>
                        </a:pPr>
                        <a:r>
                          <a:rPr lang="en-GB" sz="800" b="1">
                            <a:latin typeface="Arial" charset="0"/>
                            <a:cs typeface="Arial" charset="0"/>
                          </a:rPr>
                          <a:t>Continue with bortezomib</a:t>
                        </a:r>
                      </a:p>
                      <a:p>
                        <a:pPr algn="ctr">
                          <a:spcBef>
                            <a:spcPts val="300"/>
                          </a:spcBef>
                        </a:pPr>
                        <a:r>
                          <a:rPr lang="en-GB" sz="800" b="1">
                            <a:latin typeface="Arial" charset="0"/>
                            <a:cs typeface="Arial" charset="0"/>
                          </a:rPr>
                          <a:t> to 8 cycles </a:t>
                        </a:r>
                        <a:r>
                          <a:rPr lang="en-GB" sz="800" b="1" u="sng">
                            <a:latin typeface="Arial" charset="0"/>
                            <a:cs typeface="Arial" charset="0"/>
                          </a:rPr>
                          <a:t>if tolerated</a:t>
                        </a:r>
                        <a:endParaRPr lang="en-US" sz="800" b="1" u="sng">
                          <a:latin typeface="Arial" charset="0"/>
                          <a:cs typeface="Arial" charset="0"/>
                        </a:endParaRPr>
                      </a:p>
                    </p:txBody>
                  </p:sp>
                  <p:sp>
                    <p:nvSpPr>
                      <p:cNvPr id="2083" name="Text Box 21"/>
                      <p:cNvSpPr txBox="1">
                        <a:spLocks noChangeArrowheads="1"/>
                      </p:cNvSpPr>
                      <p:nvPr/>
                    </p:nvSpPr>
                    <p:spPr bwMode="auto">
                      <a:xfrm>
                        <a:off x="-370172" y="5711085"/>
                        <a:ext cx="3188309" cy="365003"/>
                      </a:xfrm>
                      <a:prstGeom prst="rect">
                        <a:avLst/>
                      </a:prstGeom>
                      <a:solidFill>
                        <a:srgbClr val="FFFFFF"/>
                      </a:solidFill>
                      <a:ln w="19050">
                        <a:solidFill>
                          <a:srgbClr val="002060"/>
                        </a:solidFill>
                        <a:miter lim="800000"/>
                        <a:headEnd/>
                        <a:tailEnd/>
                      </a:ln>
                    </p:spPr>
                    <p:txBody>
                      <a:bodyPr lIns="0" tIns="0" rIns="0" bIns="0" anchor="ctr"/>
                      <a:lstStyle/>
                      <a:p>
                        <a:pPr algn="ctr"/>
                        <a:r>
                          <a:rPr lang="en-GB" sz="800" b="1">
                            <a:latin typeface="Arial" charset="0"/>
                            <a:cs typeface="Arial" charset="0"/>
                          </a:rPr>
                          <a:t>Assess Response</a:t>
                        </a:r>
                      </a:p>
                      <a:p>
                        <a:pPr algn="ctr"/>
                        <a:r>
                          <a:rPr lang="en-GB" sz="800" b="1">
                            <a:latin typeface="Arial" charset="0"/>
                            <a:cs typeface="Arial" charset="0"/>
                          </a:rPr>
                          <a:t> at 12 months post ASCT</a:t>
                        </a:r>
                        <a:endParaRPr lang="en-US" sz="800">
                          <a:latin typeface="Arial" charset="0"/>
                          <a:cs typeface="Arial" charset="0"/>
                        </a:endParaRPr>
                      </a:p>
                    </p:txBody>
                  </p:sp>
                  <p:sp>
                    <p:nvSpPr>
                      <p:cNvPr id="2084" name="Line 23"/>
                      <p:cNvSpPr>
                        <a:spLocks noChangeShapeType="1"/>
                      </p:cNvSpPr>
                      <p:nvPr/>
                    </p:nvSpPr>
                    <p:spPr bwMode="auto">
                      <a:xfrm>
                        <a:off x="1150541" y="5449571"/>
                        <a:ext cx="562" cy="259200"/>
                      </a:xfrm>
                      <a:prstGeom prst="line">
                        <a:avLst/>
                      </a:prstGeom>
                      <a:noFill/>
                      <a:ln w="25400">
                        <a:solidFill>
                          <a:srgbClr val="002060"/>
                        </a:solidFill>
                        <a:round/>
                        <a:headEnd/>
                        <a:tailEnd type="triangle" w="med" len="med"/>
                      </a:ln>
                    </p:spPr>
                    <p:txBody>
                      <a:bodyPr/>
                      <a:lstStyle/>
                      <a:p>
                        <a:endParaRPr lang="en-GB"/>
                      </a:p>
                    </p:txBody>
                  </p:sp>
                  <p:grpSp>
                    <p:nvGrpSpPr>
                      <p:cNvPr id="2085" name="Group 139"/>
                      <p:cNvGrpSpPr>
                        <a:grpSpLocks/>
                      </p:cNvGrpSpPr>
                      <p:nvPr/>
                    </p:nvGrpSpPr>
                    <p:grpSpPr bwMode="auto">
                      <a:xfrm>
                        <a:off x="1151522" y="759688"/>
                        <a:ext cx="5434616" cy="4227093"/>
                        <a:chOff x="1151522" y="759688"/>
                        <a:chExt cx="5434616" cy="4227093"/>
                      </a:xfrm>
                    </p:grpSpPr>
                    <p:sp>
                      <p:nvSpPr>
                        <p:cNvPr id="2086" name="Text Box 13"/>
                        <p:cNvSpPr txBox="1">
                          <a:spLocks noChangeArrowheads="1"/>
                        </p:cNvSpPr>
                        <p:nvPr/>
                      </p:nvSpPr>
                      <p:spPr bwMode="auto">
                        <a:xfrm>
                          <a:off x="2599331" y="3005919"/>
                          <a:ext cx="2232001" cy="343469"/>
                        </a:xfrm>
                        <a:prstGeom prst="rect">
                          <a:avLst/>
                        </a:prstGeom>
                        <a:solidFill>
                          <a:srgbClr val="FFFFFF"/>
                        </a:solidFill>
                        <a:ln w="19050">
                          <a:solidFill>
                            <a:srgbClr val="002060"/>
                          </a:solidFill>
                          <a:miter lim="800000"/>
                          <a:headEnd/>
                          <a:tailEnd/>
                        </a:ln>
                      </p:spPr>
                      <p:txBody>
                        <a:bodyPr lIns="76041" tIns="0" rIns="76041" bIns="0" anchor="ctr"/>
                        <a:lstStyle/>
                        <a:p>
                          <a:pPr algn="ctr"/>
                          <a:r>
                            <a:rPr lang="en-GB" sz="800" b="1">
                              <a:latin typeface="Arial" charset="0"/>
                              <a:cs typeface="Arial" charset="0"/>
                            </a:rPr>
                            <a:t>Bortezomib </a:t>
                          </a:r>
                        </a:p>
                        <a:p>
                          <a:pPr algn="ctr"/>
                          <a:r>
                            <a:rPr lang="en-GB" sz="800" b="1">
                              <a:latin typeface="Arial" charset="0"/>
                              <a:cs typeface="Arial" charset="0"/>
                            </a:rPr>
                            <a:t>3 cycles </a:t>
                          </a:r>
                          <a:endParaRPr lang="en-US" sz="800">
                            <a:latin typeface="Arial" charset="0"/>
                            <a:cs typeface="Arial" charset="0"/>
                          </a:endParaRPr>
                        </a:p>
                      </p:txBody>
                    </p:sp>
                    <p:sp>
                      <p:nvSpPr>
                        <p:cNvPr id="2087" name="Text Box 14"/>
                        <p:cNvSpPr txBox="1">
                          <a:spLocks noChangeArrowheads="1"/>
                        </p:cNvSpPr>
                        <p:nvPr/>
                      </p:nvSpPr>
                      <p:spPr bwMode="auto">
                        <a:xfrm>
                          <a:off x="1908279" y="3613755"/>
                          <a:ext cx="3638970" cy="311123"/>
                        </a:xfrm>
                        <a:prstGeom prst="rect">
                          <a:avLst/>
                        </a:prstGeom>
                        <a:solidFill>
                          <a:srgbClr val="FFFFFF"/>
                        </a:solidFill>
                        <a:ln w="19050">
                          <a:solidFill>
                            <a:srgbClr val="002060"/>
                          </a:solidFill>
                          <a:miter lim="800000"/>
                          <a:headEnd/>
                          <a:tailEnd/>
                        </a:ln>
                      </p:spPr>
                      <p:txBody>
                        <a:bodyPr lIns="0" tIns="0" rIns="0" bIns="0" anchor="ctr"/>
                        <a:lstStyle/>
                        <a:p>
                          <a:pPr algn="ctr"/>
                          <a:r>
                            <a:rPr lang="en-GB" sz="800" b="1">
                              <a:latin typeface="Arial" charset="0"/>
                              <a:cs typeface="Arial" charset="0"/>
                            </a:rPr>
                            <a:t>Assess Response</a:t>
                          </a:r>
                        </a:p>
                        <a:p>
                          <a:pPr algn="ctr"/>
                          <a:r>
                            <a:rPr lang="en-GB" sz="800" b="1">
                              <a:latin typeface="Arial" charset="0"/>
                              <a:cs typeface="Arial" charset="0"/>
                            </a:rPr>
                            <a:t> at 6 months post ASCT</a:t>
                          </a:r>
                          <a:endParaRPr lang="en-US" sz="800">
                            <a:latin typeface="Arial" charset="0"/>
                            <a:cs typeface="Arial" charset="0"/>
                          </a:endParaRPr>
                        </a:p>
                      </p:txBody>
                    </p:sp>
                    <p:cxnSp>
                      <p:nvCxnSpPr>
                        <p:cNvPr id="143" name="Straight Arrow Connector 142"/>
                        <p:cNvCxnSpPr>
                          <a:endCxn id="2082" idx="0"/>
                        </p:cNvCxnSpPr>
                        <p:nvPr/>
                      </p:nvCxnSpPr>
                      <p:spPr>
                        <a:xfrm flipH="1">
                          <a:off x="1151522" y="3930997"/>
                          <a:ext cx="2575133" cy="1031732"/>
                        </a:xfrm>
                        <a:prstGeom prst="straightConnector1">
                          <a:avLst/>
                        </a:prstGeom>
                        <a:ln w="254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Straight Arrow Connector 143"/>
                        <p:cNvCxnSpPr>
                          <a:endCxn id="2069" idx="0"/>
                        </p:cNvCxnSpPr>
                        <p:nvPr/>
                      </p:nvCxnSpPr>
                      <p:spPr>
                        <a:xfrm>
                          <a:off x="3726655" y="3930997"/>
                          <a:ext cx="1837098" cy="1063445"/>
                        </a:xfrm>
                        <a:prstGeom prst="straightConnector1">
                          <a:avLst/>
                        </a:prstGeom>
                        <a:ln w="254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090" name="Text Box 17"/>
                        <p:cNvSpPr txBox="1">
                          <a:spLocks noChangeArrowheads="1"/>
                        </p:cNvSpPr>
                        <p:nvPr/>
                      </p:nvSpPr>
                      <p:spPr bwMode="auto">
                        <a:xfrm>
                          <a:off x="4901718" y="4102767"/>
                          <a:ext cx="1684420" cy="378980"/>
                        </a:xfrm>
                        <a:prstGeom prst="rect">
                          <a:avLst/>
                        </a:prstGeom>
                        <a:solidFill>
                          <a:srgbClr val="002060"/>
                        </a:solidFill>
                        <a:ln w="9525">
                          <a:noFill/>
                          <a:miter lim="800000"/>
                          <a:headEnd/>
                          <a:tailEnd/>
                        </a:ln>
                      </p:spPr>
                      <p:txBody>
                        <a:bodyPr lIns="76041" tIns="38020" rIns="76041" bIns="38020" anchor="ctr"/>
                        <a:lstStyle/>
                        <a:p>
                          <a:pPr algn="ctr"/>
                          <a:r>
                            <a:rPr lang="en-GB" sz="800" b="1">
                              <a:solidFill>
                                <a:schemeClr val="bg1"/>
                              </a:solidFill>
                              <a:latin typeface="Arial" charset="0"/>
                              <a:cs typeface="Arial" charset="0"/>
                            </a:rPr>
                            <a:t>Progression</a:t>
                          </a:r>
                        </a:p>
                      </p:txBody>
                    </p:sp>
                    <p:sp>
                      <p:nvSpPr>
                        <p:cNvPr id="2091" name="Line 23"/>
                        <p:cNvSpPr>
                          <a:spLocks noChangeShapeType="1"/>
                        </p:cNvSpPr>
                        <p:nvPr/>
                      </p:nvSpPr>
                      <p:spPr bwMode="auto">
                        <a:xfrm>
                          <a:off x="3707920" y="3337330"/>
                          <a:ext cx="562" cy="288000"/>
                        </a:xfrm>
                        <a:prstGeom prst="line">
                          <a:avLst/>
                        </a:prstGeom>
                        <a:noFill/>
                        <a:ln w="25400">
                          <a:solidFill>
                            <a:srgbClr val="002060"/>
                          </a:solidFill>
                          <a:round/>
                          <a:headEnd/>
                          <a:tailEnd type="triangle" w="med" len="med"/>
                        </a:ln>
                      </p:spPr>
                      <p:txBody>
                        <a:bodyPr/>
                        <a:lstStyle/>
                        <a:p>
                          <a:endParaRPr lang="en-GB"/>
                        </a:p>
                      </p:txBody>
                    </p:sp>
                    <p:sp>
                      <p:nvSpPr>
                        <p:cNvPr id="2092" name="Line 23"/>
                        <p:cNvSpPr>
                          <a:spLocks noChangeShapeType="1"/>
                        </p:cNvSpPr>
                        <p:nvPr/>
                      </p:nvSpPr>
                      <p:spPr bwMode="auto">
                        <a:xfrm>
                          <a:off x="3708479" y="2735230"/>
                          <a:ext cx="562" cy="288000"/>
                        </a:xfrm>
                        <a:prstGeom prst="line">
                          <a:avLst/>
                        </a:prstGeom>
                        <a:noFill/>
                        <a:ln w="25400">
                          <a:solidFill>
                            <a:srgbClr val="002060"/>
                          </a:solidFill>
                          <a:round/>
                          <a:headEnd/>
                          <a:tailEnd type="triangle" w="med" len="med"/>
                        </a:ln>
                      </p:spPr>
                      <p:txBody>
                        <a:bodyPr/>
                        <a:lstStyle/>
                        <a:p>
                          <a:endParaRPr lang="en-GB"/>
                        </a:p>
                      </p:txBody>
                    </p:sp>
                    <p:grpSp>
                      <p:nvGrpSpPr>
                        <p:cNvPr id="2093" name="Group 147"/>
                        <p:cNvGrpSpPr>
                          <a:grpSpLocks/>
                        </p:cNvGrpSpPr>
                        <p:nvPr/>
                      </p:nvGrpSpPr>
                      <p:grpSpPr bwMode="auto">
                        <a:xfrm>
                          <a:off x="2474152" y="759688"/>
                          <a:ext cx="2446373" cy="1697846"/>
                          <a:chOff x="2474152" y="759688"/>
                          <a:chExt cx="2446373" cy="1697846"/>
                        </a:xfrm>
                      </p:grpSpPr>
                      <p:sp>
                        <p:nvSpPr>
                          <p:cNvPr id="2094" name="Text Box 4"/>
                          <p:cNvSpPr txBox="1">
                            <a:spLocks noChangeArrowheads="1"/>
                          </p:cNvSpPr>
                          <p:nvPr/>
                        </p:nvSpPr>
                        <p:spPr bwMode="auto">
                          <a:xfrm>
                            <a:off x="2474152" y="759688"/>
                            <a:ext cx="2446373" cy="684002"/>
                          </a:xfrm>
                          <a:prstGeom prst="rect">
                            <a:avLst/>
                          </a:prstGeom>
                          <a:solidFill>
                            <a:srgbClr val="FFFFFF"/>
                          </a:solidFill>
                          <a:ln w="19050">
                            <a:solidFill>
                              <a:srgbClr val="002060"/>
                            </a:solidFill>
                            <a:miter lim="800000"/>
                            <a:headEnd/>
                            <a:tailEnd/>
                          </a:ln>
                        </p:spPr>
                        <p:txBody>
                          <a:bodyPr lIns="0" tIns="0" rIns="0" bIns="0" anchor="ctr"/>
                          <a:lstStyle/>
                          <a:p>
                            <a:pPr algn="ctr"/>
                            <a:r>
                              <a:rPr lang="en-GB" sz="800" b="1">
                                <a:latin typeface="Arial" charset="0"/>
                                <a:cs typeface="Arial" charset="0"/>
                              </a:rPr>
                              <a:t>High Dose Melphalan/ASCT</a:t>
                            </a:r>
                          </a:p>
                          <a:p>
                            <a:pPr algn="ctr"/>
                            <a:r>
                              <a:rPr lang="en-GB" sz="800" b="1">
                                <a:latin typeface="Arial" charset="0"/>
                                <a:cs typeface="Arial" charset="0"/>
                              </a:rPr>
                              <a:t>3 months post ASCT</a:t>
                            </a:r>
                          </a:p>
                          <a:p>
                            <a:pPr algn="ctr"/>
                            <a:r>
                              <a:rPr lang="en-US" sz="800" b="1">
                                <a:latin typeface="Arial" charset="0"/>
                                <a:cs typeface="Arial" charset="0"/>
                              </a:rPr>
                              <a:t>NOT progressed</a:t>
                            </a:r>
                          </a:p>
                        </p:txBody>
                      </p:sp>
                      <p:sp>
                        <p:nvSpPr>
                          <p:cNvPr id="2095" name="Text Box 7"/>
                          <p:cNvSpPr txBox="1">
                            <a:spLocks noChangeArrowheads="1"/>
                          </p:cNvSpPr>
                          <p:nvPr/>
                        </p:nvSpPr>
                        <p:spPr bwMode="auto">
                          <a:xfrm>
                            <a:off x="2585630" y="1709743"/>
                            <a:ext cx="2231999" cy="468001"/>
                          </a:xfrm>
                          <a:prstGeom prst="rect">
                            <a:avLst/>
                          </a:prstGeom>
                          <a:solidFill>
                            <a:srgbClr val="FFFFFF"/>
                          </a:solidFill>
                          <a:ln w="19050">
                            <a:solidFill>
                              <a:srgbClr val="002060"/>
                            </a:solidFill>
                            <a:miter lim="800000"/>
                            <a:headEnd/>
                            <a:tailEnd/>
                          </a:ln>
                        </p:spPr>
                        <p:txBody>
                          <a:bodyPr lIns="0" tIns="0" rIns="0" bIns="0" anchor="ctr"/>
                          <a:lstStyle/>
                          <a:p>
                            <a:pPr algn="ctr"/>
                            <a:r>
                              <a:rPr lang="en-GB" sz="800" b="1">
                                <a:latin typeface="Arial" charset="0"/>
                                <a:cs typeface="Arial" charset="0"/>
                              </a:rPr>
                              <a:t>Informed consent</a:t>
                            </a:r>
                          </a:p>
                          <a:p>
                            <a:pPr algn="ctr"/>
                            <a:r>
                              <a:rPr lang="en-GB" sz="800" b="1">
                                <a:latin typeface="Arial" charset="0"/>
                                <a:cs typeface="Arial" charset="0"/>
                              </a:rPr>
                              <a:t>Screening/Registratin</a:t>
                            </a:r>
                            <a:endParaRPr lang="en-US" sz="800">
                              <a:latin typeface="Arial" charset="0"/>
                              <a:cs typeface="Arial" charset="0"/>
                            </a:endParaRPr>
                          </a:p>
                        </p:txBody>
                      </p:sp>
                      <p:sp>
                        <p:nvSpPr>
                          <p:cNvPr id="2096" name="Line 23"/>
                          <p:cNvSpPr>
                            <a:spLocks noChangeShapeType="1"/>
                          </p:cNvSpPr>
                          <p:nvPr/>
                        </p:nvSpPr>
                        <p:spPr bwMode="auto">
                          <a:xfrm>
                            <a:off x="3693965" y="1455209"/>
                            <a:ext cx="562" cy="252000"/>
                          </a:xfrm>
                          <a:prstGeom prst="line">
                            <a:avLst/>
                          </a:prstGeom>
                          <a:noFill/>
                          <a:ln w="25400">
                            <a:solidFill>
                              <a:srgbClr val="002060"/>
                            </a:solidFill>
                            <a:round/>
                            <a:headEnd/>
                            <a:tailEnd type="triangle" w="med" len="med"/>
                          </a:ln>
                        </p:spPr>
                        <p:txBody>
                          <a:bodyPr/>
                          <a:lstStyle/>
                          <a:p>
                            <a:endParaRPr lang="en-GB"/>
                          </a:p>
                        </p:txBody>
                      </p:sp>
                      <p:sp>
                        <p:nvSpPr>
                          <p:cNvPr id="2097" name="Line 23"/>
                          <p:cNvSpPr>
                            <a:spLocks noChangeShapeType="1"/>
                          </p:cNvSpPr>
                          <p:nvPr/>
                        </p:nvSpPr>
                        <p:spPr bwMode="auto">
                          <a:xfrm>
                            <a:off x="3708480" y="2169534"/>
                            <a:ext cx="562" cy="288000"/>
                          </a:xfrm>
                          <a:prstGeom prst="line">
                            <a:avLst/>
                          </a:prstGeom>
                          <a:noFill/>
                          <a:ln w="25400">
                            <a:solidFill>
                              <a:srgbClr val="002060"/>
                            </a:solidFill>
                            <a:round/>
                            <a:headEnd/>
                            <a:tailEnd type="triangle" w="med" len="med"/>
                          </a:ln>
                        </p:spPr>
                        <p:txBody>
                          <a:bodyPr/>
                          <a:lstStyle/>
                          <a:p>
                            <a:endParaRPr lang="en-GB"/>
                          </a:p>
                        </p:txBody>
                      </p:sp>
                    </p:grpSp>
                  </p:grpSp>
                </p:grpSp>
              </p:grpSp>
            </p:grpSp>
          </p:grpSp>
          <p:sp>
            <p:nvSpPr>
              <p:cNvPr id="2073" name="Text Box 33"/>
              <p:cNvSpPr txBox="1">
                <a:spLocks noChangeArrowheads="1"/>
              </p:cNvSpPr>
              <p:nvPr/>
            </p:nvSpPr>
            <p:spPr bwMode="auto">
              <a:xfrm>
                <a:off x="-236095" y="2504630"/>
                <a:ext cx="2753539" cy="607834"/>
              </a:xfrm>
              <a:prstGeom prst="rect">
                <a:avLst/>
              </a:prstGeom>
              <a:solidFill>
                <a:srgbClr val="FFFFFF"/>
              </a:solidFill>
              <a:ln w="25400">
                <a:solidFill>
                  <a:srgbClr val="006666"/>
                </a:solidFill>
                <a:miter lim="800000"/>
                <a:headEnd/>
                <a:tailEnd/>
              </a:ln>
            </p:spPr>
            <p:txBody>
              <a:bodyPr lIns="82296" tIns="41148" rIns="82296" bIns="41148"/>
              <a:lstStyle/>
              <a:p>
                <a:pPr algn="ctr"/>
                <a:r>
                  <a:rPr lang="en-GB" sz="800" b="1">
                    <a:latin typeface="Arial" charset="0"/>
                    <a:cs typeface="Arial" charset="0"/>
                  </a:rPr>
                  <a:t>Serum sample for bone marker assessment </a:t>
                </a:r>
              </a:p>
              <a:p>
                <a:pPr algn="ctr"/>
                <a:r>
                  <a:rPr lang="en-GB" sz="800" b="1">
                    <a:latin typeface="Arial" charset="0"/>
                    <a:cs typeface="Arial" charset="0"/>
                  </a:rPr>
                  <a:t>3 &amp; 6 months post ASCT</a:t>
                </a:r>
                <a:endParaRPr lang="en-US" sz="800" b="1">
                  <a:latin typeface="Arial" charset="0"/>
                  <a:cs typeface="Arial" charset="0"/>
                </a:endParaRPr>
              </a:p>
            </p:txBody>
          </p:sp>
          <p:cxnSp>
            <p:nvCxnSpPr>
              <p:cNvPr id="129" name="Straight Arrow Connector 128"/>
              <p:cNvCxnSpPr>
                <a:stCxn id="2095" idx="1"/>
                <a:endCxn id="2071" idx="3"/>
              </p:cNvCxnSpPr>
              <p:nvPr/>
            </p:nvCxnSpPr>
            <p:spPr>
              <a:xfrm flipH="1">
                <a:off x="2268749" y="1943643"/>
                <a:ext cx="741229" cy="73997"/>
              </a:xfrm>
              <a:prstGeom prst="straightConnector1">
                <a:avLst/>
              </a:prstGeom>
              <a:ln w="19050">
                <a:solidFill>
                  <a:srgbClr val="006666"/>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067" name="Text Box 49"/>
          <p:cNvSpPr txBox="1">
            <a:spLocks noChangeArrowheads="1"/>
          </p:cNvSpPr>
          <p:nvPr/>
        </p:nvSpPr>
        <p:spPr bwMode="auto">
          <a:xfrm>
            <a:off x="6897688" y="5272088"/>
            <a:ext cx="2771775" cy="244475"/>
          </a:xfrm>
          <a:prstGeom prst="rect">
            <a:avLst/>
          </a:prstGeom>
          <a:noFill/>
          <a:ln w="25400">
            <a:solidFill>
              <a:srgbClr val="002060"/>
            </a:solidFill>
            <a:miter lim="800000"/>
            <a:headEnd/>
            <a:tailEnd/>
          </a:ln>
        </p:spPr>
        <p:txBody>
          <a:bodyPr>
            <a:spAutoFit/>
          </a:bodyPr>
          <a:lstStyle/>
          <a:p>
            <a:pPr algn="ctr">
              <a:spcBef>
                <a:spcPct val="50000"/>
              </a:spcBef>
            </a:pPr>
            <a:r>
              <a:rPr lang="en-GB" sz="1000" b="1"/>
              <a:t>SITES IN SET UP</a:t>
            </a:r>
          </a:p>
        </p:txBody>
      </p:sp>
      <p:sp>
        <p:nvSpPr>
          <p:cNvPr id="2068" name="Text Box 50"/>
          <p:cNvSpPr txBox="1">
            <a:spLocks noChangeArrowheads="1"/>
          </p:cNvSpPr>
          <p:nvPr/>
        </p:nvSpPr>
        <p:spPr bwMode="auto">
          <a:xfrm>
            <a:off x="6969125" y="5541963"/>
            <a:ext cx="2808288" cy="407987"/>
          </a:xfrm>
          <a:prstGeom prst="rect">
            <a:avLst/>
          </a:prstGeom>
          <a:noFill/>
          <a:ln w="9525">
            <a:noFill/>
            <a:miter lim="800000"/>
            <a:headEnd/>
            <a:tailEnd/>
          </a:ln>
        </p:spPr>
        <p:txBody>
          <a:bodyPr>
            <a:spAutoFit/>
          </a:bodyPr>
          <a:lstStyle/>
          <a:p>
            <a:pPr>
              <a:spcAft>
                <a:spcPts val="300"/>
              </a:spcAft>
              <a:buClr>
                <a:srgbClr val="6600FF"/>
              </a:buClr>
              <a:buFont typeface="Wingdings" pitchFamily="2" charset="2"/>
              <a:buNone/>
              <a:tabLst>
                <a:tab pos="190500" algn="l"/>
              </a:tabLst>
            </a:pPr>
            <a:r>
              <a:rPr lang="en-GB" sz="900"/>
              <a:t>Royal Bournemouth Hospital (Dr H McCarthy)</a:t>
            </a:r>
          </a:p>
          <a:p>
            <a:pPr>
              <a:spcAft>
                <a:spcPts val="300"/>
              </a:spcAft>
              <a:buClr>
                <a:srgbClr val="6600FF"/>
              </a:buClr>
              <a:buFont typeface="Wingdings" pitchFamily="2" charset="2"/>
              <a:buNone/>
              <a:tabLst>
                <a:tab pos="190500" algn="l"/>
              </a:tabLst>
            </a:pPr>
            <a:r>
              <a:rPr lang="en-GB" sz="900"/>
              <a:t>Queen Elizabeth Hospital, Birmingham (Dr M Cook)</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TotalTime>
  <Words>369</Words>
  <Application>Microsoft Office PowerPoint</Application>
  <PresentationFormat>A4 Paper (210x297 mm)</PresentationFormat>
  <Paragraphs>71</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Tahoma</vt:lpstr>
      <vt:lpstr>Arial</vt:lpstr>
      <vt:lpstr>Times New Roman</vt:lpstr>
      <vt:lpstr>Calibri</vt:lpstr>
      <vt:lpstr>Berlin Sans FB</vt:lpstr>
      <vt:lpstr>Century Gothic</vt:lpstr>
      <vt:lpstr>Wingdings</vt:lpstr>
      <vt:lpstr>Default Design</vt:lpstr>
      <vt:lpstr>Slide 1</vt:lpstr>
    </vt:vector>
  </TitlesOfParts>
  <Company>CTC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hf</dc:creator>
  <cp:lastModifiedBy>RJ</cp:lastModifiedBy>
  <cp:revision>81</cp:revision>
  <dcterms:created xsi:type="dcterms:W3CDTF">2008-08-28T09:23:54Z</dcterms:created>
  <dcterms:modified xsi:type="dcterms:W3CDTF">2012-06-28T08:58:16Z</dcterms:modified>
</cp:coreProperties>
</file>